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71" r:id="rId14"/>
    <p:sldId id="267" r:id="rId15"/>
    <p:sldId id="269" r:id="rId16"/>
    <p:sldId id="311" r:id="rId17"/>
    <p:sldId id="268" r:id="rId18"/>
    <p:sldId id="272" r:id="rId19"/>
    <p:sldId id="273" r:id="rId20"/>
    <p:sldId id="274" r:id="rId21"/>
    <p:sldId id="275" r:id="rId22"/>
    <p:sldId id="276" r:id="rId23"/>
    <p:sldId id="277" r:id="rId24"/>
    <p:sldId id="312" r:id="rId25"/>
    <p:sldId id="279" r:id="rId26"/>
    <p:sldId id="280" r:id="rId27"/>
    <p:sldId id="281" r:id="rId28"/>
    <p:sldId id="282" r:id="rId29"/>
    <p:sldId id="313" r:id="rId30"/>
    <p:sldId id="284" r:id="rId31"/>
    <p:sldId id="285" r:id="rId32"/>
    <p:sldId id="298" r:id="rId33"/>
    <p:sldId id="288" r:id="rId34"/>
    <p:sldId id="314" r:id="rId35"/>
    <p:sldId id="286" r:id="rId36"/>
    <p:sldId id="315" r:id="rId37"/>
    <p:sldId id="290" r:id="rId38"/>
    <p:sldId id="291" r:id="rId39"/>
    <p:sldId id="292" r:id="rId40"/>
    <p:sldId id="294" r:id="rId41"/>
    <p:sldId id="295" r:id="rId42"/>
    <p:sldId id="296" r:id="rId43"/>
    <p:sldId id="316" r:id="rId44"/>
    <p:sldId id="301" r:id="rId45"/>
    <p:sldId id="302" r:id="rId46"/>
    <p:sldId id="303" r:id="rId47"/>
    <p:sldId id="304" r:id="rId48"/>
    <p:sldId id="305" r:id="rId49"/>
    <p:sldId id="308" r:id="rId50"/>
    <p:sldId id="309" r:id="rId51"/>
    <p:sldId id="317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>
        <p:scale>
          <a:sx n="90" d="100"/>
          <a:sy n="90" d="100"/>
        </p:scale>
        <p:origin x="18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5FE6-DC57-4EA1-99B9-D5FA620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07BC-7DAF-4D31-9901-A3A6019B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9489-72AA-43D2-96B2-82781102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0489-55C2-4E14-B565-82949AB0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D6DB-9204-4F44-B70B-097BE4F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7D12-7CD8-431C-AAB0-1FF6632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9566-13DC-4AD9-B7D3-094EBFEE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48EF-54D3-4F09-964F-ACDAD78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0060-0539-4959-B7A2-1A67A10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0334-4651-41C7-9C5D-852CE02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45263-AAE1-4491-928F-B61E3F3B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1D3C5-0492-47B0-897C-3C7954A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31B5-BD7F-4C63-90ED-AE1C0F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89C5-8A4A-4ABF-8B00-BCAB86EE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28A-26A2-474B-ACD9-FF08335A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1E09-292D-4BCB-8843-A35E3732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D0B-A662-433E-ACD6-2C6DACF0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BA4B-BBAC-4AB3-9EB6-7A5D421B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6A47-AA9B-4950-B597-2420B773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6A8-606F-4A33-95E0-87948535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C33-4CDD-4E7C-9602-5A4986C9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09A-938B-47AB-A684-A9C38DC3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8F11-7E59-48D1-9300-1FEEC51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20E6-4CC0-45A3-A5AE-345FC98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51F5-D64E-4081-84B5-E788504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B5EF-8EF6-4140-9778-A72B33D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8600-91EC-430E-ADD5-89EC8CCDB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8E01F-D22E-4D63-B4A2-24F92B46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8387-4483-49A7-96A6-C655191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F2ED-23F7-4292-9C64-C7839942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85796-4B7A-47D0-B7C1-DAD39CA7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656-F3A6-4EC3-A7EF-7FDCFF8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7685-3310-4DE2-BFE9-8EE8168A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FEFD-9BE9-4FB9-8EA4-DBA401DD7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8E61F-904E-45A3-A01A-B688D975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5A96B-CBC7-4CF0-B877-B10A5F2EA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0EA2-8EC1-43F5-BD3C-E8E4C48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A7AF1-003A-4A1A-8692-C78E192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321FE-D85D-4BE0-926B-5E3C5F2B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59B-9D2D-4B42-B624-F1011470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56956-597F-4DA2-AE90-D4627ABF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91D91-CF0C-44AF-B502-ACCF9D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474F-FFC5-4A2E-BD4A-FD3C811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D81D8-A7AD-48E1-8FB6-43C46DD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E38C-B386-4379-B7FD-B363586E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0A90-B56B-4130-A9FE-F5146CC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69C-8FF7-4BAF-A596-680E65CE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E9C3-F95F-4CFA-9FB1-3A37BE34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F1637-E87B-41BE-AD6F-6F218E9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4E05-8D52-4BA7-AD3A-646F176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5416-3994-43D4-A575-78612E7A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FA624-05EB-4836-A6B9-419872A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ED9-2290-4122-9366-635299F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25133-F3A3-4A73-81FB-F5FBBFF16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23B9-ED3B-4246-930E-930CD939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2201-DB74-49CB-9276-FCD7877E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394F-49A1-4BF7-B3EF-13FD0423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60A5-0FD5-42C7-A7B9-08B7C35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88091-DC5A-4FED-A40A-A0E0EC5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17B9F-341E-4438-8265-228F02AA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8A8F-AD22-46E1-A102-097C8677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C4E-6418-4CED-B30B-7960FA3B8E4F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6EC5-1939-4FA4-9506-99ED7302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2D0A-4F1E-4493-92E8-C05D6168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  <a:p>
            <a:endParaRPr lang="en-US" dirty="0"/>
          </a:p>
          <a:p>
            <a:r>
              <a:rPr lang="en-US" dirty="0"/>
              <a:t>Based Upon “Computing Skills For Biologists”</a:t>
            </a:r>
          </a:p>
        </p:txBody>
      </p:sp>
    </p:spTree>
    <p:extLst>
      <p:ext uri="{BB962C8B-B14F-4D97-AF65-F5344CB8AC3E}">
        <p14:creationId xmlns:p14="http://schemas.microsoft.com/office/powerpoint/2010/main" val="10983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9F760-EE8A-4BCF-81E1-D79F4FD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88" y="11030"/>
            <a:ext cx="466326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317511" y="377827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Equalities &amp; Logic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808693"/>
            <a:ext cx="4690534" cy="487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	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dirty="0"/>
              <a:t>	Not 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	Greater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/>
              <a:t>	Less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dirty="0"/>
              <a:t>	Greater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/>
              <a:t> 	Less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/>
              <a:t>	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dirty="0"/>
              <a:t>	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/>
              <a:t>	Not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9380E-7F4D-4F1A-9D45-AA2B8198F716}"/>
              </a:ext>
            </a:extLst>
          </p:cNvPr>
          <p:cNvSpPr txBox="1"/>
          <p:nvPr/>
        </p:nvSpPr>
        <p:spPr>
          <a:xfrm>
            <a:off x="9966960" y="4248679"/>
            <a:ext cx="236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CTRL+L to clear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0413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1E6-9361-4E41-851D-4422D528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F7A-E290-443E-99CC-983FE830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1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hold data</a:t>
            </a:r>
          </a:p>
          <a:p>
            <a:pPr lvl="1"/>
            <a:r>
              <a:rPr lang="en-US" dirty="0"/>
              <a:t>Any alpha-numeric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i="1" dirty="0"/>
              <a:t>Values</a:t>
            </a:r>
            <a:r>
              <a:rPr lang="en-US" dirty="0"/>
              <a:t> are numbers or strings</a:t>
            </a:r>
          </a:p>
          <a:p>
            <a:endParaRPr lang="en-US" dirty="0"/>
          </a:p>
          <a:p>
            <a:r>
              <a:rPr lang="en-US" dirty="0"/>
              <a:t>Values can be assigned to variables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endParaRPr lang="en-US" dirty="0"/>
          </a:p>
          <a:p>
            <a:r>
              <a:rPr lang="en-US" dirty="0"/>
              <a:t>Clear all variables: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rm(list=ls())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E330-7574-412D-B8A8-1B1AE14E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72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46F0-D7E5-4115-9DA9-7206130B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3473" cy="1325563"/>
          </a:xfrm>
        </p:spPr>
        <p:txBody>
          <a:bodyPr/>
          <a:lstStyle/>
          <a:p>
            <a:r>
              <a:rPr lang="en-US" dirty="0"/>
              <a:t>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F895-5560-4DA9-8D9C-686F494C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7" y="1808691"/>
            <a:ext cx="5410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/>
              <a:t>		Whole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dirty="0"/>
              <a:t>		Real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en-US" dirty="0"/>
              <a:t>		Complex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US" dirty="0"/>
              <a:t>		TRUE or FALSE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dirty="0"/>
              <a:t>	String</a:t>
            </a:r>
          </a:p>
          <a:p>
            <a:endParaRPr lang="en-US" dirty="0"/>
          </a:p>
          <a:p>
            <a:r>
              <a:rPr lang="en-US" dirty="0"/>
              <a:t>Specify data type using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Query data type 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F3A8-5D57-40A0-ACFB-FFA00FB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9" y="0"/>
            <a:ext cx="6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Mathematical Functions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6248353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absolute value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square root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round up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round down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remove decimals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,digits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	</a:t>
            </a:r>
            <a:r>
              <a:rPr lang="en-US" dirty="0"/>
              <a:t>round x to n 					digits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	trig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natural log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e</a:t>
            </a:r>
            <a:r>
              <a:rPr lang="en-US" baseline="30000" dirty="0"/>
              <a:t>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base 10 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3051-C4EB-4ED2-A693-823671A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0"/>
            <a:ext cx="559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4852B-0010-4E28-9DDD-BA6F7BE7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0"/>
            <a:ext cx="5693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9" y="279401"/>
            <a:ext cx="4182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Data Structures:</a:t>
            </a:r>
            <a:br>
              <a:rPr lang="en-US" dirty="0"/>
            </a:br>
            <a:r>
              <a:rPr lang="en-US" dirty="0"/>
              <a:t>	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43" y="2055813"/>
            <a:ext cx="54773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structures store your data</a:t>
            </a:r>
          </a:p>
          <a:p>
            <a:r>
              <a:rPr lang="en-US" dirty="0"/>
              <a:t>Simplest data structure is a single</a:t>
            </a:r>
            <a:r>
              <a:rPr lang="en-US" i="1" dirty="0"/>
              <a:t> element</a:t>
            </a:r>
          </a:p>
          <a:p>
            <a:r>
              <a:rPr lang="en-US" dirty="0"/>
              <a:t>A </a:t>
            </a:r>
            <a:r>
              <a:rPr lang="en-US" i="1" dirty="0"/>
              <a:t>vector</a:t>
            </a:r>
            <a:r>
              <a:rPr lang="en-US" dirty="0"/>
              <a:t> is a collection of </a:t>
            </a:r>
            <a:r>
              <a:rPr lang="en-US" i="1" dirty="0"/>
              <a:t>elements</a:t>
            </a:r>
          </a:p>
          <a:p>
            <a:pPr lvl="1"/>
            <a:r>
              <a:rPr lang="en-US" dirty="0"/>
              <a:t>1, 2, 3, 4, 5, 6</a:t>
            </a:r>
          </a:p>
          <a:p>
            <a:r>
              <a:rPr lang="en-US" dirty="0"/>
              <a:t>Vectors can be specified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rep()</a:t>
            </a:r>
          </a:p>
          <a:p>
            <a:r>
              <a:rPr lang="en-US" dirty="0"/>
              <a:t>Particular values in the vector can be specified by their index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index_num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401B0-5DD6-44D0-AA27-3DE73DCDEDB0}"/>
              </a:ext>
            </a:extLst>
          </p:cNvPr>
          <p:cNvSpPr txBox="1"/>
          <p:nvPr/>
        </p:nvSpPr>
        <p:spPr>
          <a:xfrm>
            <a:off x="10191135" y="3429000"/>
            <a:ext cx="184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Use the Help to learn how to use the command, rep()</a:t>
            </a:r>
          </a:p>
        </p:txBody>
      </p:sp>
    </p:spTree>
    <p:extLst>
      <p:ext uri="{BB962C8B-B14F-4D97-AF65-F5344CB8AC3E}">
        <p14:creationId xmlns:p14="http://schemas.microsoft.com/office/powerpoint/2010/main" val="320775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36" y="301524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Statistical Functions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57" y="2048439"/>
            <a:ext cx="518591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# elements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minimum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maximum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sum, +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product, *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central value</a:t>
            </a:r>
          </a:p>
          <a:p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3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average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D7F2-744F-43ED-A097-F67842D7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73" y="0"/>
            <a:ext cx="5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696C-9322-40A2-905B-2D266455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0"/>
            <a:ext cx="116490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1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499D-284C-447C-8074-B16B337A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D1F-B283-4FA8-8F1E-F7ADA8F9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916" cy="4351338"/>
          </a:xfrm>
        </p:spPr>
        <p:txBody>
          <a:bodyPr/>
          <a:lstStyle/>
          <a:p>
            <a:r>
              <a:rPr lang="en-US" b="1" dirty="0"/>
              <a:t>Element</a:t>
            </a:r>
            <a:r>
              <a:rPr lang="en-US" dirty="0"/>
              <a:t>		a single value or string</a:t>
            </a:r>
          </a:p>
          <a:p>
            <a:r>
              <a:rPr lang="en-US" b="1" dirty="0"/>
              <a:t>Vector</a:t>
            </a:r>
            <a:r>
              <a:rPr lang="en-US" dirty="0"/>
              <a:t>		several elements of same data type</a:t>
            </a:r>
          </a:p>
          <a:p>
            <a:r>
              <a:rPr lang="en-US" b="1" dirty="0"/>
              <a:t>Matrix</a:t>
            </a:r>
            <a:r>
              <a:rPr lang="en-US" dirty="0"/>
              <a:t>		2-dimensional table of elements of same data type</a:t>
            </a:r>
          </a:p>
          <a:p>
            <a:r>
              <a:rPr lang="en-US" b="1" dirty="0"/>
              <a:t>Array</a:t>
            </a:r>
            <a:r>
              <a:rPr lang="en-US" dirty="0"/>
              <a:t>		3-dimensional table of elements of same data type</a:t>
            </a:r>
          </a:p>
          <a:p>
            <a:r>
              <a:rPr lang="en-US" b="1" dirty="0"/>
              <a:t>Data frame</a:t>
            </a:r>
            <a:r>
              <a:rPr lang="en-US" dirty="0"/>
              <a:t>	2-dimensional table of elements, different data types</a:t>
            </a:r>
          </a:p>
          <a:p>
            <a:r>
              <a:rPr lang="en-US" b="1" dirty="0"/>
              <a:t>List</a:t>
            </a:r>
            <a:r>
              <a:rPr lang="en-US" dirty="0"/>
              <a:t>			several elements or data structures of any type</a:t>
            </a:r>
          </a:p>
        </p:txBody>
      </p:sp>
    </p:spTree>
    <p:extLst>
      <p:ext uri="{BB962C8B-B14F-4D97-AF65-F5344CB8AC3E}">
        <p14:creationId xmlns:p14="http://schemas.microsoft.com/office/powerpoint/2010/main" val="3044855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,byrow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matrix, v=vector of values, r=#rows, c=#cols, if </a:t>
            </a:r>
            <a:r>
              <a:rPr lang="en-US" dirty="0" err="1"/>
              <a:t>byrow</a:t>
            </a:r>
            <a:r>
              <a:rPr lang="en-US" dirty="0"/>
              <a:t>=TRUE then values are filled in by 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%*%</a:t>
            </a:r>
            <a:r>
              <a:rPr lang="en-US" dirty="0"/>
              <a:t>		matrix product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solve()</a:t>
            </a:r>
            <a:r>
              <a:rPr lang="en-US" dirty="0"/>
              <a:t>	matrix inverse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diagonal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t()</a:t>
            </a:r>
            <a:r>
              <a:rPr lang="en-US" dirty="0"/>
              <a:t>		transpose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functions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US" dirty="0"/>
              <a:t>		dimensions, rows 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cols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A1C-FB9C-4790-BABD-15573FB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61" y="0"/>
            <a:ext cx="576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</a:t>
            </a:r>
            <a:r>
              <a:rPr lang="en-US" dirty="0" err="1"/>
              <a:t>elments</a:t>
            </a:r>
            <a:r>
              <a:rPr lang="en-US" dirty="0"/>
              <a:t> are indexed by row and col.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rowNum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colNum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Arithmetic functions are typically applied to all elements in matrix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6A145-B754-4399-BBCB-88EC818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7" y="0"/>
            <a:ext cx="54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1833-FCC4-493C-94F6-106A4C6A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FE31-00E3-42BB-8428-E01354FA6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F775467-07D0-4D06-A040-AD00CAA6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23" y="0"/>
            <a:ext cx="9395013" cy="67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/>
              <a:t>	create array, v=vector of values, 	row=#rows, col=#cols, 	m=#matrices</a:t>
            </a:r>
          </a:p>
          <a:p>
            <a:r>
              <a:rPr lang="en-US" dirty="0"/>
              <a:t>Number of elements in v should equal row*col*m</a:t>
            </a:r>
          </a:p>
          <a:p>
            <a:r>
              <a:rPr lang="en-US" dirty="0"/>
              <a:t>Most matrix functions work on arrays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arrays similar to matrices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DD94-E58F-4AA7-B464-CC472927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76" y="0"/>
            <a:ext cx="553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store elements of different types and structures, e.g. vectors, matrices,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pPr marL="0" indent="0">
              <a:buNone/>
            </a:pPr>
            <a:r>
              <a:rPr lang="en-US" dirty="0"/>
              <a:t>create list, x=name of 1</a:t>
            </a:r>
            <a:r>
              <a:rPr lang="en-US" baseline="30000" dirty="0"/>
              <a:t>st</a:t>
            </a:r>
            <a:r>
              <a:rPr lang="en-US" dirty="0"/>
              <a:t> data structure, v1=value(s), y=name of 2</a:t>
            </a:r>
            <a:r>
              <a:rPr lang="en-US" baseline="30000" dirty="0"/>
              <a:t>nd</a:t>
            </a:r>
            <a:r>
              <a:rPr lang="en-US" dirty="0"/>
              <a:t> data structure, v2=value(s)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Referencing specific values is similar to vectors, matrices, and arrays, but names can be used as well as indices.  Number of brackets specifies hierarchical level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EE75-767C-4B7C-A47F-C248409E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90" y="0"/>
            <a:ext cx="671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String Manipulation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39060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several tools for manipulating text strings.  Here are a few examples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en-US" dirty="0"/>
              <a:t>   divide string into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dirty="0"/>
              <a:t>        return part of string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dirty="0"/>
              <a:t>                substitute </a:t>
            </a:r>
            <a:r>
              <a:rPr lang="en-US" dirty="0" err="1"/>
              <a:t>charcters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en-US" dirty="0"/>
              <a:t>           join strings into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nchar</a:t>
            </a:r>
            <a:r>
              <a:rPr lang="en-US" dirty="0"/>
              <a:t>           return # characters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7686-6EF6-4E57-9947-F8504EA4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46" y="0"/>
            <a:ext cx="584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Data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Like a spreadsheet, each column is a type of categorization or measurement and each row is a different sample.  Each column can have a </a:t>
            </a:r>
            <a:r>
              <a:rPr lang="en-US" u="sng" dirty="0"/>
              <a:t>different</a:t>
            </a:r>
            <a:r>
              <a:rPr lang="en-US" dirty="0"/>
              <a:t> data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load an example data frame included with R called trees.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F781A-5A45-4BC2-884C-F294179F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10" y="0"/>
            <a:ext cx="66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F55-54D8-43B9-9B49-E535815A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" y="0"/>
            <a:ext cx="116694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2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75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Reading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263534"/>
            <a:ext cx="11471517" cy="55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read in your data from a comma or tab delimited file.  It is read in as a </a:t>
            </a:r>
            <a:r>
              <a:rPr lang="en-US" i="1" dirty="0"/>
              <a:t>data frame </a:t>
            </a:r>
            <a:r>
              <a:rPr lang="en-US" dirty="0"/>
              <a:t>by default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header=TRUE) </a:t>
            </a:r>
            <a:r>
              <a:rPr lang="en-US" dirty="0"/>
              <a:t>#csv has col headers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  <a:r>
              <a:rPr lang="en-US" dirty="0"/>
              <a:t>#separator is semicolon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skip=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  #skip 1</a:t>
            </a:r>
            <a:r>
              <a:rPr lang="en-US" baseline="30000" dirty="0"/>
              <a:t>st</a:t>
            </a:r>
            <a:r>
              <a:rPr lang="en-US" dirty="0"/>
              <a:t> 5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Tab delimited files: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help pages for both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 </a:t>
            </a:r>
            <a:r>
              <a:rPr lang="en-US" dirty="0"/>
              <a:t>and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complete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9460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Writing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1159620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write a </a:t>
            </a:r>
            <a:r>
              <a:rPr lang="en-US" dirty="0" err="1"/>
              <a:t>dataframe</a:t>
            </a:r>
            <a:r>
              <a:rPr lang="en-US" dirty="0"/>
              <a:t> to a csv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Comma delimited files: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#don’t overwrite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append=TRUE)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#no header row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col.names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documentation for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36648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8EFB-4C9A-45C8-8C4C-1EA81B2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1626"/>
            <a:ext cx="10515600" cy="1325563"/>
          </a:xfrm>
        </p:spPr>
        <p:txBody>
          <a:bodyPr/>
          <a:lstStyle/>
          <a:p>
            <a:r>
              <a:rPr lang="en-US" dirty="0"/>
              <a:t>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8A49-4C41-43DC-BABB-F272E9B4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6" y="1975254"/>
            <a:ext cx="57764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Before you start reading and writing files, it’s important to know where the working directory is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   	</a:t>
            </a:r>
          </a:p>
          <a:p>
            <a:pPr lvl="1"/>
            <a:r>
              <a:rPr lang="en-US" dirty="0"/>
              <a:t>shows where you are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changes where you are</a:t>
            </a:r>
          </a:p>
          <a:p>
            <a:endParaRPr lang="en-US" dirty="0"/>
          </a:p>
          <a:p>
            <a:r>
              <a:rPr lang="en-US" dirty="0"/>
              <a:t>Note, root in windows is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C:/ </a:t>
            </a:r>
            <a:r>
              <a:rPr lang="en-US" dirty="0"/>
              <a:t>rather than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90144-2829-4AFB-9C3A-E357082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38" y="0"/>
            <a:ext cx="6154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58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3D6-DDDF-4C27-A842-FE98E38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57750"/>
            <a:ext cx="10515600" cy="1325563"/>
          </a:xfrm>
        </p:spPr>
        <p:txBody>
          <a:bodyPr/>
          <a:lstStyle/>
          <a:p>
            <a:r>
              <a:rPr lang="en-US" dirty="0"/>
              <a:t>Read in </a:t>
            </a:r>
            <a:br>
              <a:rPr lang="en-US" dirty="0"/>
            </a:b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H938_Euro_chr6.geno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FC8-D52B-448E-A51F-28CD55E3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9" y="2282825"/>
            <a:ext cx="4773561" cy="4351338"/>
          </a:xfrm>
        </p:spPr>
        <p:txBody>
          <a:bodyPr/>
          <a:lstStyle/>
          <a:p>
            <a:r>
              <a:rPr lang="en-US" dirty="0"/>
              <a:t>This file contains 7 columns</a:t>
            </a:r>
          </a:p>
          <a:p>
            <a:pPr lvl="1"/>
            <a:r>
              <a:rPr lang="en-US" dirty="0"/>
              <a:t>CHR – chromosome</a:t>
            </a:r>
          </a:p>
          <a:p>
            <a:pPr lvl="1"/>
            <a:r>
              <a:rPr lang="en-US" dirty="0"/>
              <a:t>SNP – single nucleotide </a:t>
            </a:r>
            <a:r>
              <a:rPr lang="en-US" dirty="0" err="1"/>
              <a:t>polym</a:t>
            </a:r>
            <a:endParaRPr lang="en-US" dirty="0"/>
          </a:p>
          <a:p>
            <a:pPr lvl="1"/>
            <a:r>
              <a:rPr lang="en-US" dirty="0"/>
              <a:t>A1 – allelic state 1</a:t>
            </a:r>
          </a:p>
          <a:p>
            <a:pPr lvl="1"/>
            <a:r>
              <a:rPr lang="en-US" dirty="0"/>
              <a:t>A2 – allelic state 2</a:t>
            </a:r>
          </a:p>
          <a:p>
            <a:pPr lvl="1"/>
            <a:r>
              <a:rPr lang="en-US" dirty="0"/>
              <a:t>nA1A1 - # </a:t>
            </a:r>
            <a:r>
              <a:rPr lang="en-US" dirty="0" err="1"/>
              <a:t>homozyg</a:t>
            </a:r>
            <a:r>
              <a:rPr lang="en-US" dirty="0"/>
              <a:t> A1</a:t>
            </a:r>
          </a:p>
          <a:p>
            <a:pPr lvl="1"/>
            <a:r>
              <a:rPr lang="en-US" dirty="0"/>
              <a:t>nA1A2 - # </a:t>
            </a:r>
            <a:r>
              <a:rPr lang="en-US" dirty="0" err="1"/>
              <a:t>heterozyg</a:t>
            </a:r>
            <a:endParaRPr lang="en-US" dirty="0"/>
          </a:p>
          <a:p>
            <a:pPr lvl="1"/>
            <a:r>
              <a:rPr lang="en-US" dirty="0"/>
              <a:t>nA2A2 - # </a:t>
            </a:r>
            <a:r>
              <a:rPr lang="en-US" dirty="0" err="1"/>
              <a:t>homozyg</a:t>
            </a:r>
            <a:r>
              <a:rPr lang="en-US" dirty="0"/>
              <a:t> 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F9E5-9F50-40CA-9171-AAD160B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6" y="0"/>
            <a:ext cx="614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4DEF4-5F21-4D94-90BE-38B15AA1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2" y="0"/>
            <a:ext cx="116895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3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D9B-F2FD-4A02-B0AB-3ED2647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statistical computing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B8C8-FA31-4508-8662-1C3FD0A2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3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Popular among biologists</a:t>
            </a:r>
          </a:p>
          <a:p>
            <a:r>
              <a:rPr lang="en-US" dirty="0"/>
              <a:t>Almost any analysis is available for free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Command line interface</a:t>
            </a:r>
          </a:p>
          <a:p>
            <a:r>
              <a:rPr lang="en-US" dirty="0"/>
              <a:t>Linux, Win, Mac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97B8-012B-4A94-81C9-9FFEE988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8" y="1574798"/>
            <a:ext cx="6869317" cy="4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9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A23-9DA1-4A10-86CE-75992C7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C116-D211-4CC7-BCB1-242DEFB6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are text files that contain the commands you give to R</a:t>
            </a:r>
          </a:p>
          <a:p>
            <a:endParaRPr lang="en-US" dirty="0"/>
          </a:p>
          <a:p>
            <a:r>
              <a:rPr lang="en-US" dirty="0"/>
              <a:t>Scripts have many advantages in biological research</a:t>
            </a:r>
          </a:p>
          <a:p>
            <a:endParaRPr lang="en-US" dirty="0"/>
          </a:p>
          <a:p>
            <a:pPr lvl="1"/>
            <a:r>
              <a:rPr lang="en-US" dirty="0"/>
              <a:t>Recycling 	– similar analyses can be adapted quickly</a:t>
            </a:r>
          </a:p>
          <a:p>
            <a:pPr lvl="1"/>
            <a:r>
              <a:rPr lang="en-US" dirty="0"/>
              <a:t>Automation 	– if you make a mistake, it’s easy to fix and redo analysis</a:t>
            </a:r>
          </a:p>
          <a:p>
            <a:pPr lvl="1"/>
            <a:r>
              <a:rPr lang="en-US" dirty="0"/>
              <a:t>Documentation 	– analyses are precisely recorded for evaluation </a:t>
            </a:r>
          </a:p>
          <a:p>
            <a:pPr lvl="1"/>
            <a:r>
              <a:rPr lang="en-US" dirty="0"/>
              <a:t>Share 		– submit with your manuscript, review for errors</a:t>
            </a:r>
          </a:p>
        </p:txBody>
      </p:sp>
    </p:spTree>
    <p:extLst>
      <p:ext uri="{BB962C8B-B14F-4D97-AF65-F5344CB8AC3E}">
        <p14:creationId xmlns:p14="http://schemas.microsoft.com/office/powerpoint/2010/main" val="1867788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6"/>
            <a:ext cx="10515600" cy="5545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descriptive names with CamelCase or </a:t>
            </a:r>
            <a:r>
              <a:rPr lang="en-US" dirty="0" err="1"/>
              <a:t>words_separated_by</a:t>
            </a:r>
            <a:r>
              <a:rPr lang="en-US" dirty="0"/>
              <a:t> underscores</a:t>
            </a:r>
          </a:p>
          <a:p>
            <a:pPr lvl="1"/>
            <a:r>
              <a:rPr lang="en-US" dirty="0"/>
              <a:t>Files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model_fitting.R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lvl="1"/>
            <a:r>
              <a:rPr lang="en-US" dirty="0"/>
              <a:t>Variables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body_mass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Functions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calculate_cv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Be consistent in use of spaces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5*7</a:t>
            </a:r>
            <a:r>
              <a:rPr lang="en-US" dirty="0"/>
              <a:t>			or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dirty="0"/>
              <a:t>	</a:t>
            </a:r>
            <a:r>
              <a:rPr lang="en-US" b="1" dirty="0"/>
              <a:t>not</a:t>
            </a: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mean(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na.rm == TRUE)</a:t>
            </a:r>
          </a:p>
          <a:p>
            <a:r>
              <a:rPr lang="en-US" dirty="0"/>
              <a:t>Use indenting to organize hierarchical code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(b == 5)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do(something)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something_else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Auto formatting in R Studio</a:t>
            </a:r>
          </a:p>
          <a:p>
            <a:pPr lvl="1"/>
            <a:r>
              <a:rPr lang="en-US" dirty="0"/>
              <a:t>Code / Reformat Code</a:t>
            </a:r>
          </a:p>
          <a:p>
            <a:pPr lvl="1"/>
            <a:r>
              <a:rPr lang="en-US" dirty="0"/>
              <a:t>Code  / </a:t>
            </a:r>
            <a:r>
              <a:rPr lang="en-US" dirty="0" err="1"/>
              <a:t>Reindent</a:t>
            </a:r>
            <a:r>
              <a:rPr lang="en-US" dirty="0"/>
              <a:t> Lines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B4CE-648F-46D7-91D5-2321CB61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3" y="3878113"/>
            <a:ext cx="5467964" cy="28029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0553F-9B11-4141-98CC-097AE1CF28F7}"/>
              </a:ext>
            </a:extLst>
          </p:cNvPr>
          <p:cNvSpPr/>
          <p:nvPr/>
        </p:nvSpPr>
        <p:spPr>
          <a:xfrm>
            <a:off x="6422923" y="4218039"/>
            <a:ext cx="582561" cy="353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35210-398B-4B5E-9727-DBD84AB350F0}"/>
              </a:ext>
            </a:extLst>
          </p:cNvPr>
          <p:cNvSpPr txBox="1"/>
          <p:nvPr/>
        </p:nvSpPr>
        <p:spPr>
          <a:xfrm>
            <a:off x="7890933" y="0"/>
            <a:ext cx="459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 as I say, not as I do.  I don’t like a lot of spaces, and I had to eliminate them to make the code fit in the power 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674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77" y="1085749"/>
            <a:ext cx="5257800" cy="5545393"/>
          </a:xfrm>
        </p:spPr>
        <p:txBody>
          <a:bodyPr>
            <a:normAutofit/>
          </a:bodyPr>
          <a:lstStyle/>
          <a:p>
            <a:r>
              <a:rPr lang="en-US" dirty="0"/>
              <a:t>Document your code so that it is easy to understand what you are trying to accomplish</a:t>
            </a:r>
          </a:p>
          <a:p>
            <a:pPr lvl="1"/>
            <a:r>
              <a:rPr lang="en-US" dirty="0"/>
              <a:t>The first line(s) of your R script should describe what the R script does and how to use it</a:t>
            </a:r>
          </a:p>
          <a:p>
            <a:pPr lvl="1"/>
            <a:r>
              <a:rPr lang="en-US" dirty="0"/>
              <a:t>Provide descriptions of what your blocks of code do in the line(s) preceding the block of code</a:t>
            </a:r>
          </a:p>
          <a:p>
            <a:pPr lvl="1"/>
            <a:r>
              <a:rPr lang="en-US" dirty="0"/>
              <a:t>Use tabs to align comments</a:t>
            </a:r>
          </a:p>
          <a:p>
            <a:r>
              <a:rPr lang="en-US" dirty="0"/>
              <a:t>Use empty lines to break up sections of code</a:t>
            </a:r>
          </a:p>
          <a:p>
            <a:r>
              <a:rPr lang="en-US" dirty="0"/>
              <a:t>Load libraries and set variables at the beginning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1B41-C176-453F-A3CB-C65D69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6" y="0"/>
            <a:ext cx="65309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5092C-4098-444D-885B-17690DC1AA59}"/>
              </a:ext>
            </a:extLst>
          </p:cNvPr>
          <p:cNvSpPr txBox="1"/>
          <p:nvPr/>
        </p:nvSpPr>
        <p:spPr>
          <a:xfrm>
            <a:off x="8955194" y="1325563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Don’t type this in</a:t>
            </a:r>
          </a:p>
        </p:txBody>
      </p:sp>
    </p:spTree>
    <p:extLst>
      <p:ext uri="{BB962C8B-B14F-4D97-AF65-F5344CB8AC3E}">
        <p14:creationId xmlns:p14="http://schemas.microsoft.com/office/powerpoint/2010/main" val="410648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2A-EEE3-4F14-988C-E8AA13C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D117-DD8E-4912-8664-3C49A5F0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400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Allows you to perform repetitive tasks in a few lines of code</a:t>
            </a:r>
          </a:p>
          <a:p>
            <a:r>
              <a:rPr lang="en-US" dirty="0"/>
              <a:t>Anatomy of the for loop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list_or_vector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 with i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Anatomy of  the while loop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 is TRUE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condition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Exit a loop using break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&gt;7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){break}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1B711-0E93-41C8-B35C-D19A7A88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26" y="0"/>
            <a:ext cx="6320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4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53A9D0-385A-4436-9D6F-B1913ADF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62" y="0"/>
            <a:ext cx="117218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4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89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61F0-797D-47D6-9734-60AE5EB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9" y="269710"/>
            <a:ext cx="10515600" cy="1325563"/>
          </a:xfrm>
        </p:spPr>
        <p:txBody>
          <a:bodyPr/>
          <a:lstStyle/>
          <a:p>
            <a:r>
              <a:rPr lang="en-US" dirty="0"/>
              <a:t>R If-Then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0745-98A5-480D-9965-9F08BB10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9" y="1857430"/>
            <a:ext cx="503903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code conditionally</a:t>
            </a:r>
          </a:p>
          <a:p>
            <a:r>
              <a:rPr lang="en-US" dirty="0"/>
              <a:t>Anatomy of the if statement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  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other    	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For multiple conditions, replace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 </a:t>
            </a:r>
            <a:r>
              <a:rPr lang="en-US" dirty="0"/>
              <a:t>with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86F-94AA-461C-8E0B-4B0B986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0" y="0"/>
            <a:ext cx="584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5F757-623B-4B2C-8D1D-DA948097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0"/>
            <a:ext cx="116490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5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405467"/>
            <a:ext cx="5257800" cy="5346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Thus far we have used several built-in functions of R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seq, for, if, while, print, sample, paste, dim, head, tail,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/>
              <a:t>…</a:t>
            </a:r>
          </a:p>
          <a:p>
            <a:r>
              <a:rPr lang="en-US" dirty="0"/>
              <a:t>It is also possible to define your own functions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 arguments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  <a:r>
              <a:rPr lang="en-US" sz="1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optional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Functions must be read in before calling them</a:t>
            </a:r>
          </a:p>
          <a:p>
            <a:r>
              <a:rPr lang="en-US" dirty="0"/>
              <a:t>Like Cebu City, what happens in a function, stays in 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CB388-767B-4260-84A8-EC3E998D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4" y="0"/>
            <a:ext cx="624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Sourcing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Functions can be saved in a file and called with the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source()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Save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to the file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a new R script then source it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E87B-2941-48E5-B3AB-6F1D65C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5" y="0"/>
            <a:ext cx="634028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E5DF879-95E3-4621-857E-D3354C04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9" y="3969254"/>
            <a:ext cx="3411068" cy="2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4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Add another function to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dirty="0"/>
              <a:t> that returns all triangular numbers between 1 and x</a:t>
            </a:r>
          </a:p>
          <a:p>
            <a:r>
              <a:rPr lang="en-US" dirty="0"/>
              <a:t>Test it</a:t>
            </a:r>
          </a:p>
          <a:p>
            <a:r>
              <a:rPr lang="en-US" dirty="0"/>
              <a:t>Save the file and close it</a:t>
            </a:r>
          </a:p>
          <a:p>
            <a:r>
              <a:rPr lang="en-US" dirty="0"/>
              <a:t>Source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run the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findTriangular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7A5C-633B-498E-B349-48C46BC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29" y="0"/>
            <a:ext cx="624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428-4A52-4C2E-AB89-D8372A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2695-6C47-4EDC-82B3-842F7607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83100" cy="4351338"/>
          </a:xfrm>
        </p:spPr>
        <p:txBody>
          <a:bodyPr/>
          <a:lstStyle/>
          <a:p>
            <a:r>
              <a:rPr lang="en-US" dirty="0"/>
              <a:t>Follow the Download R link</a:t>
            </a:r>
          </a:p>
          <a:p>
            <a:endParaRPr lang="en-US" dirty="0"/>
          </a:p>
          <a:p>
            <a:r>
              <a:rPr lang="en-US" dirty="0"/>
              <a:t>Choose a mirror</a:t>
            </a:r>
          </a:p>
          <a:p>
            <a:endParaRPr lang="en-US" dirty="0"/>
          </a:p>
          <a:p>
            <a:r>
              <a:rPr lang="en-US" dirty="0"/>
              <a:t>Select appropriate 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62E4C-525D-463A-8E9E-3D2FE4C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82" y="3125911"/>
            <a:ext cx="6606318" cy="367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87E5E-4594-487D-B1FD-7879B2A3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3" y="166979"/>
            <a:ext cx="4701854" cy="29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CA31A-87D2-4F66-AF99-9105BEC0A152}"/>
              </a:ext>
            </a:extLst>
          </p:cNvPr>
          <p:cNvSpPr txBox="1"/>
          <p:nvPr/>
        </p:nvSpPr>
        <p:spPr>
          <a:xfrm>
            <a:off x="706967" y="5517932"/>
            <a:ext cx="390683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Linux command line shortcut:</a:t>
            </a:r>
          </a:p>
          <a:p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apt-get install r-base</a:t>
            </a:r>
          </a:p>
        </p:txBody>
      </p:sp>
    </p:spTree>
    <p:extLst>
      <p:ext uri="{BB962C8B-B14F-4D97-AF65-F5344CB8AC3E}">
        <p14:creationId xmlns:p14="http://schemas.microsoft.com/office/powerpoint/2010/main" val="3318474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More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25625"/>
            <a:ext cx="5462463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have no arguments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multiple arguments. Variables outside of the function must be read into the function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default arguments. When run, a will be 2 unless another value is specified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a=2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Does not have to return values</a:t>
            </a:r>
          </a:p>
          <a:p>
            <a:endParaRPr lang="en-US" dirty="0"/>
          </a:p>
          <a:p>
            <a:r>
              <a:rPr lang="en-US" dirty="0"/>
              <a:t>Variables outside of the function are only available by passing them into the function, and vice versa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13AD0-523C-4DB5-8938-A05CEEC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3" y="0"/>
            <a:ext cx="627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FAE4-D9F3-4070-9A07-AA458CAFD4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102"/>
          <a:stretch/>
        </p:blipFill>
        <p:spPr>
          <a:xfrm>
            <a:off x="6892597" y="3719330"/>
            <a:ext cx="5082886" cy="617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603634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99753"/>
            <a:ext cx="10515600" cy="1325563"/>
          </a:xfrm>
        </p:spPr>
        <p:txBody>
          <a:bodyPr/>
          <a:lstStyle/>
          <a:p>
            <a:r>
              <a:rPr lang="en-US" dirty="0"/>
              <a:t>R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1288473"/>
            <a:ext cx="5718772" cy="54697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numbers are useful for simulations and customized tests for statistical significance</a:t>
            </a:r>
          </a:p>
          <a:p>
            <a:pPr lvl="1"/>
            <a:r>
              <a:rPr lang="en-US" dirty="0"/>
              <a:t>Random number from uniform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number_of_random_nums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normal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binomial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num_trials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probabilty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Poisson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lambda=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Permute 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Bootstrap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= 	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EC17-6C83-4412-A7E1-A1F7BCD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5" y="0"/>
            <a:ext cx="628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1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F71C-510D-424E-A7E5-2BB0031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1163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6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7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Loops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18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and while loops in </a:t>
            </a:r>
            <a:r>
              <a:rPr lang="en-US" dirty="0" err="1"/>
              <a:t>R are</a:t>
            </a:r>
            <a:r>
              <a:rPr lang="en-US" dirty="0"/>
              <a:t> easy to use but are very slow</a:t>
            </a:r>
          </a:p>
          <a:p>
            <a:pPr lvl="1"/>
            <a:r>
              <a:rPr lang="en-US" dirty="0"/>
              <a:t>This is because R runs commands 1 by 1 and does not know what’s coming next</a:t>
            </a:r>
          </a:p>
          <a:p>
            <a:pPr lvl="1"/>
            <a:r>
              <a:rPr lang="en-US" dirty="0"/>
              <a:t>In faster languages, like C, code is compiled and all commands are known before running, allowing for optimization</a:t>
            </a:r>
          </a:p>
          <a:p>
            <a:endParaRPr lang="en-US" dirty="0"/>
          </a:p>
          <a:p>
            <a:r>
              <a:rPr lang="en-US" dirty="0"/>
              <a:t>Here we use a for loop to calculate the mean of each row in a very large matrix filled with random numbers and record the length of time to complete the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2F0F-FAC9-42E2-B724-0C844F6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63" y="0"/>
            <a:ext cx="622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/>
          <a:lstStyle/>
          <a:p>
            <a:r>
              <a:rPr lang="en-US" dirty="0"/>
              <a:t>Vectorized functions can run loops much faster</a:t>
            </a:r>
          </a:p>
          <a:p>
            <a:pPr lvl="1"/>
            <a:r>
              <a:rPr lang="en-US" dirty="0"/>
              <a:t>R only has to figure out the flow for 1 element in the vector and the code runs much faster</a:t>
            </a:r>
          </a:p>
          <a:p>
            <a:r>
              <a:rPr lang="en-US" dirty="0"/>
              <a:t>The function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rowMeans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is vectorized</a:t>
            </a:r>
          </a:p>
          <a:p>
            <a:r>
              <a:rPr lang="en-US" dirty="0"/>
              <a:t>Now we vectorize the calculation of row means and measure how long it takes to complete the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A4D1-C459-48CC-941C-82374E5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96" y="0"/>
            <a:ext cx="634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2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applies a function to each element in list and returns a list of results</a:t>
            </a:r>
          </a:p>
          <a:p>
            <a:pPr lvl="1"/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list_of_vals</a:t>
            </a:r>
            <a:r>
              <a:rPr lang="en-US" dirty="0"/>
              <a:t>) changes list into vector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Just like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/>
              <a:t>, but returns a vector</a:t>
            </a:r>
          </a:p>
          <a:p>
            <a:pPr lvl="1"/>
            <a:r>
              <a:rPr lang="en-US" dirty="0"/>
              <a:t>In example, the user-defined function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count_nucl</a:t>
            </a:r>
            <a:r>
              <a:rPr lang="en-US" dirty="0"/>
              <a:t>) accepts 2 arguments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dirty="0"/>
              <a:t>). The list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DNAlist</a:t>
            </a:r>
            <a:r>
              <a:rPr lang="en-US" dirty="0"/>
              <a:t>) populates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the second argument is explicitly specified  in the </a:t>
            </a:r>
            <a:r>
              <a:rPr lang="en-US" dirty="0" err="1"/>
              <a:t>sapply</a:t>
            </a:r>
            <a:r>
              <a:rPr lang="en-US" dirty="0"/>
              <a:t> statement: 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‘A’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65BE-94A4-4541-A6A2-67E80A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21" y="0"/>
            <a:ext cx="615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7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Errors in the code (bugs) are common</a:t>
            </a:r>
          </a:p>
          <a:p>
            <a:r>
              <a:rPr lang="en-US" dirty="0"/>
              <a:t>Some errors elicit warning messages or cause code to stop</a:t>
            </a:r>
          </a:p>
          <a:p>
            <a:r>
              <a:rPr lang="en-US" dirty="0"/>
              <a:t>Silent errors can be hard to detect, thus it is important to test your code </a:t>
            </a:r>
          </a:p>
          <a:p>
            <a:pPr lvl="1"/>
            <a:r>
              <a:rPr lang="en-US" dirty="0"/>
              <a:t>Use test data with known answer</a:t>
            </a:r>
          </a:p>
          <a:p>
            <a:pPr lvl="1"/>
            <a:r>
              <a:rPr lang="en-US" dirty="0"/>
              <a:t>Check values in data structures</a:t>
            </a:r>
          </a:p>
          <a:p>
            <a:r>
              <a:rPr lang="en-US" dirty="0"/>
              <a:t>You can pause your code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1DCC-F2BC-46E7-B9A8-B728ED0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1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9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When you run the code, you enter debugging mode at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r>
              <a:rPr lang="en-US" dirty="0"/>
              <a:t>View local variables with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ls()</a:t>
            </a:r>
          </a:p>
          <a:p>
            <a:r>
              <a:rPr lang="en-US" dirty="0"/>
              <a:t>Check values of variables</a:t>
            </a:r>
          </a:p>
          <a:p>
            <a:r>
              <a:rPr lang="en-US" dirty="0"/>
              <a:t>Press n to execute next statement</a:t>
            </a:r>
          </a:p>
          <a:p>
            <a:r>
              <a:rPr lang="en-US" dirty="0"/>
              <a:t>Check value of x again</a:t>
            </a:r>
          </a:p>
          <a:p>
            <a:r>
              <a:rPr lang="en-US" dirty="0"/>
              <a:t>Press Q to exit browser and function</a:t>
            </a:r>
          </a:p>
          <a:p>
            <a:r>
              <a:rPr lang="en-US" dirty="0"/>
              <a:t>Press c to continue function and exit browser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495FC-8E02-48BA-ADB5-1A6F5BF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3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2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D619-CB91-4024-A8C7-F4E13150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77" y="0"/>
            <a:ext cx="61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9AF2-58F7-4850-A92F-E1E53DC4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is a GUI for Developing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E548-AB5B-40C3-98CF-98C691BB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C107-0101-4054-A140-1CC42CB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638769"/>
            <a:ext cx="9749367" cy="4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  <a:p>
            <a:pPr lvl="1"/>
            <a:r>
              <a:rPr lang="en-US" dirty="0"/>
              <a:t>t-test:  compare two samples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ANOVA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B080C-0565-4929-9560-608AB81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1DCA-0BD4-416A-97CA-047B29F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9" y="0"/>
            <a:ext cx="11643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7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also has built in commands for plotting results</a:t>
            </a:r>
          </a:p>
          <a:p>
            <a:r>
              <a:rPr lang="en-US" dirty="0"/>
              <a:t>Scatter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Draw line on plot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Histograms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Bar plots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Box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634E-5CA2-4A19-BE7F-304FFDB7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8" y="-18255"/>
            <a:ext cx="61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AF9D-2E07-48EF-BFA9-F654011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E4FF1-B7D7-434A-A306-37675B0C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BE20-1786-48D5-9507-E03D74B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D2D74-0674-4B7A-B002-0AD630E3646E}"/>
              </a:ext>
            </a:extLst>
          </p:cNvPr>
          <p:cNvSpPr txBox="1"/>
          <p:nvPr/>
        </p:nvSpPr>
        <p:spPr>
          <a:xfrm>
            <a:off x="8030633" y="2387600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Containers &amp;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3217-B5D8-4F92-BF4B-E764D019A650}"/>
              </a:ext>
            </a:extLst>
          </p:cNvPr>
          <p:cNvSpPr txBox="1"/>
          <p:nvPr/>
        </p:nvSpPr>
        <p:spPr>
          <a:xfrm>
            <a:off x="10104967" y="532130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B4CC-063A-4D38-A133-0ECFDA8F72E0}"/>
              </a:ext>
            </a:extLst>
          </p:cNvPr>
          <p:cNvSpPr txBox="1"/>
          <p:nvPr/>
        </p:nvSpPr>
        <p:spPr>
          <a:xfrm>
            <a:off x="4635500" y="1027906"/>
            <a:ext cx="128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Code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C07A-0FB7-4983-8BDB-B6521215682E}"/>
              </a:ext>
            </a:extLst>
          </p:cNvPr>
          <p:cNvSpPr txBox="1"/>
          <p:nvPr/>
        </p:nvSpPr>
        <p:spPr>
          <a:xfrm>
            <a:off x="4508500" y="472360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76867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2ADF-4ABD-46D6-BAC4-8CF1FF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94"/>
            <a:ext cx="10515600" cy="1325563"/>
          </a:xfrm>
        </p:spPr>
        <p:txBody>
          <a:bodyPr/>
          <a:lstStyle/>
          <a:p>
            <a:r>
              <a:rPr lang="en-US" dirty="0"/>
              <a:t>Using R Studio to do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08AE-2F96-4D2A-8476-574C6CA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896-9B7F-4F74-94DA-80DAE3C7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366910"/>
            <a:ext cx="9200621" cy="541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425A-D182-4A49-8575-D7B138D35A4A}"/>
              </a:ext>
            </a:extLst>
          </p:cNvPr>
          <p:cNvSpPr txBox="1"/>
          <p:nvPr/>
        </p:nvSpPr>
        <p:spPr>
          <a:xfrm>
            <a:off x="2108200" y="4978399"/>
            <a:ext cx="417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2*2 here and press Enter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9958-3A7F-4659-941B-C9E3A2601FFF}"/>
              </a:ext>
            </a:extLst>
          </p:cNvPr>
          <p:cNvSpPr txBox="1"/>
          <p:nvPr/>
        </p:nvSpPr>
        <p:spPr>
          <a:xfrm>
            <a:off x="1896533" y="2519892"/>
            <a:ext cx="4516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3^3 here and press </a:t>
            </a:r>
            <a:r>
              <a:rPr lang="en-US" sz="4000" dirty="0" err="1">
                <a:solidFill>
                  <a:srgbClr val="FFC000"/>
                </a:solidFill>
              </a:rPr>
              <a:t>Ctrl+Enter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4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9F6-6E33-4CA3-81C0-D684B4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12" y="157307"/>
            <a:ext cx="8640232" cy="1323975"/>
          </a:xfrm>
        </p:spPr>
        <p:txBody>
          <a:bodyPr/>
          <a:lstStyle/>
          <a:p>
            <a:r>
              <a:rPr lang="en-US" dirty="0"/>
              <a:t>Basic use of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A70-B087-4D2F-8B09-7624F124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57" y="1937501"/>
            <a:ext cx="8411093" cy="4555374"/>
          </a:xfrm>
        </p:spPr>
        <p:txBody>
          <a:bodyPr/>
          <a:lstStyle/>
          <a:p>
            <a:r>
              <a:rPr lang="en-US" dirty="0"/>
              <a:t>Editor</a:t>
            </a:r>
          </a:p>
          <a:p>
            <a:pPr lvl="1"/>
            <a:r>
              <a:rPr lang="en-US" dirty="0"/>
              <a:t>Place to craft your code</a:t>
            </a:r>
          </a:p>
          <a:p>
            <a:pPr lvl="2"/>
            <a:r>
              <a:rPr lang="en-US" dirty="0"/>
              <a:t>Run highlighted code: Ctrl + Enter</a:t>
            </a:r>
          </a:p>
          <a:p>
            <a:pPr lvl="2"/>
            <a:r>
              <a:rPr lang="en-US" dirty="0"/>
              <a:t>Run code on line: Ctrl + Enter</a:t>
            </a:r>
          </a:p>
          <a:p>
            <a:pPr lvl="2"/>
            <a:r>
              <a:rPr lang="en-US" dirty="0"/>
              <a:t>Run code on all lines: Ctrl + Shift +S</a:t>
            </a:r>
          </a:p>
          <a:p>
            <a:pPr lvl="1"/>
            <a:endParaRPr lang="en-US" dirty="0"/>
          </a:p>
          <a:p>
            <a:r>
              <a:rPr lang="en-US" dirty="0"/>
              <a:t>Command line</a:t>
            </a:r>
          </a:p>
          <a:p>
            <a:pPr lvl="1"/>
            <a:r>
              <a:rPr lang="en-US" dirty="0"/>
              <a:t>Native R interface</a:t>
            </a:r>
          </a:p>
          <a:p>
            <a:pPr lvl="2"/>
            <a:r>
              <a:rPr lang="en-US" dirty="0"/>
              <a:t>Without R Studio, this is how you would interface with R</a:t>
            </a:r>
          </a:p>
          <a:p>
            <a:pPr lvl="2"/>
            <a:r>
              <a:rPr lang="en-US" dirty="0"/>
              <a:t>Run code: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D789-9EEF-4638-BE86-647ABB30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99" y="0"/>
            <a:ext cx="20011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FA66B-6FBB-46B6-98E3-DAA9E0203A5D}"/>
              </a:ext>
            </a:extLst>
          </p:cNvPr>
          <p:cNvSpPr txBox="1"/>
          <p:nvPr/>
        </p:nvSpPr>
        <p:spPr>
          <a:xfrm>
            <a:off x="10463796" y="2341033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22B-B7AC-4999-A598-4FCCF41BB6E2}"/>
              </a:ext>
            </a:extLst>
          </p:cNvPr>
          <p:cNvSpPr txBox="1"/>
          <p:nvPr/>
        </p:nvSpPr>
        <p:spPr>
          <a:xfrm>
            <a:off x="10247896" y="540173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745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2E0-4D5D-46C1-A15F-B76B1CD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1733" cy="1325563"/>
          </a:xfrm>
        </p:spPr>
        <p:txBody>
          <a:bodyPr/>
          <a:lstStyle/>
          <a:p>
            <a:r>
              <a:rPr lang="en-US" dirty="0"/>
              <a:t>Arithmetic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4E30-2BC9-4A68-A581-83B7C17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95992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	Addition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	Subtraction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	Multiplication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	Division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/>
              <a:t>	Exponentiation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dirty="0"/>
              <a:t>	Modulo (remainder from division)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en-US" dirty="0"/>
              <a:t>	Integer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1F4A2-6A7D-4F4A-A4EC-322B6BE2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9" y="0"/>
            <a:ext cx="43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1936</Words>
  <Application>Microsoft Office PowerPoint</Application>
  <PresentationFormat>Widescreen</PresentationFormat>
  <Paragraphs>436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Comic Sans MS</vt:lpstr>
      <vt:lpstr>Courier New</vt:lpstr>
      <vt:lpstr>Office Theme</vt:lpstr>
      <vt:lpstr>Introduction to R</vt:lpstr>
      <vt:lpstr>PowerPoint Presentation</vt:lpstr>
      <vt:lpstr>R is a statistical computing language</vt:lpstr>
      <vt:lpstr>Installing R is Easy</vt:lpstr>
      <vt:lpstr>R Studio is a GUI for Developing R Code</vt:lpstr>
      <vt:lpstr>PowerPoint Presentation</vt:lpstr>
      <vt:lpstr>Using R Studio to do Arithmetic</vt:lpstr>
      <vt:lpstr>Basic use of R Studio</vt:lpstr>
      <vt:lpstr>Arithmetic in R</vt:lpstr>
      <vt:lpstr>PowerPoint Presentation</vt:lpstr>
      <vt:lpstr>R Variables</vt:lpstr>
      <vt:lpstr>R Data Types</vt:lpstr>
      <vt:lpstr>PowerPoint Presentation</vt:lpstr>
      <vt:lpstr>R Data Structures:  Vectors</vt:lpstr>
      <vt:lpstr>R Statistical Functions for Vectors</vt:lpstr>
      <vt:lpstr>PowerPoint Presentation</vt:lpstr>
      <vt:lpstr>Overview of 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Working Directory</vt:lpstr>
      <vt:lpstr>Read in  H938_Euro_chr6.geno</vt:lpstr>
      <vt:lpstr>PowerPoint Presentation</vt:lpstr>
      <vt:lpstr>R Scripts</vt:lpstr>
      <vt:lpstr>Writing Good Code</vt:lpstr>
      <vt:lpstr>Writing Good Code</vt:lpstr>
      <vt:lpstr>R Loops</vt:lpstr>
      <vt:lpstr>PowerPoint Presentation</vt:lpstr>
      <vt:lpstr>R If-Then Statements</vt:lpstr>
      <vt:lpstr>PowerPoint Presentation</vt:lpstr>
      <vt:lpstr>R Functions</vt:lpstr>
      <vt:lpstr>Sourcing R Functions</vt:lpstr>
      <vt:lpstr>R Functions</vt:lpstr>
      <vt:lpstr>More R Functions</vt:lpstr>
      <vt:lpstr>R Packages &amp; Libraries</vt:lpstr>
      <vt:lpstr>R Random Numbers</vt:lpstr>
      <vt:lpstr>PowerPoint Presentation</vt:lpstr>
      <vt:lpstr>R Loops are Slow</vt:lpstr>
      <vt:lpstr>R Vectorization of Loops</vt:lpstr>
      <vt:lpstr>R Vectorization of Loops</vt:lpstr>
      <vt:lpstr>R Debugging</vt:lpstr>
      <vt:lpstr>R Debugging</vt:lpstr>
      <vt:lpstr>R Statistics</vt:lpstr>
      <vt:lpstr>R Statistics</vt:lpstr>
      <vt:lpstr>PowerPoint Presentation</vt:lpstr>
      <vt:lpstr>R Basic 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Christopher Bird</dc:creator>
  <cp:lastModifiedBy>Christopher Bird</cp:lastModifiedBy>
  <cp:revision>177</cp:revision>
  <dcterms:created xsi:type="dcterms:W3CDTF">2019-06-01T12:48:09Z</dcterms:created>
  <dcterms:modified xsi:type="dcterms:W3CDTF">2019-06-07T00:31:23Z</dcterms:modified>
</cp:coreProperties>
</file>